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Helvetica Neue"/>
      <p:regular r:id="rId14"/>
      <p:bold r:id="rId15"/>
      <p:italic r:id="rId16"/>
      <p:boldItalic r:id="rId17"/>
    </p:embeddedFont>
    <p:embeddedFont>
      <p:font typeface="Noto Naskh Arabic"/>
      <p:regular r:id="rId18"/>
      <p:bold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tB3QpY1FVdjbNEAy4vygP91Us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7.xml"/><Relationship Id="rId22" Type="http://schemas.openxmlformats.org/officeDocument/2006/relationships/font" Target="fonts/OpenSans-italic.fntdata"/><Relationship Id="rId10" Type="http://schemas.openxmlformats.org/officeDocument/2006/relationships/slide" Target="slides/slide6.xml"/><Relationship Id="rId21" Type="http://schemas.openxmlformats.org/officeDocument/2006/relationships/font" Target="fonts/OpenSans-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slide" Target="slides/slide1.xml"/><Relationship Id="rId19" Type="http://schemas.openxmlformats.org/officeDocument/2006/relationships/font" Target="fonts/NotoNaskhArabic-bold.fntdata"/><Relationship Id="rId6" Type="http://schemas.openxmlformats.org/officeDocument/2006/relationships/slide" Target="slides/slide2.xml"/><Relationship Id="rId18" Type="http://schemas.openxmlformats.org/officeDocument/2006/relationships/font" Target="fonts/NotoNaskhArab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1">
  <p:cSld name="شريحة 1">
    <p:spTree>
      <p:nvGrpSpPr>
        <p:cNvPr id="6" name="Shape 6"/>
        <p:cNvGrpSpPr/>
        <p:nvPr/>
      </p:nvGrpSpPr>
      <p:grpSpPr>
        <a:xfrm>
          <a:off x="0" y="0"/>
          <a:ext cx="0" cy="0"/>
          <a:chOff x="0" y="0"/>
          <a:chExt cx="0" cy="0"/>
        </a:xfrm>
      </p:grpSpPr>
      <p:sp>
        <p:nvSpPr>
          <p:cNvPr id="7" name="Google Shape;7;p11"/>
          <p:cNvSpPr/>
          <p:nvPr/>
        </p:nvSpPr>
        <p:spPr>
          <a:xfrm>
            <a:off x="0" y="0"/>
            <a:ext cx="12192000" cy="6858000"/>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 name="Google Shape;8;p11"/>
          <p:cNvSpPr/>
          <p:nvPr/>
        </p:nvSpPr>
        <p:spPr>
          <a:xfrm>
            <a:off x="2747293" y="438007"/>
            <a:ext cx="5979652" cy="5979652"/>
          </a:xfrm>
          <a:prstGeom prst="ellipse">
            <a:avLst/>
          </a:prstGeom>
          <a:gradFill>
            <a:gsLst>
              <a:gs pos="0">
                <a:srgbClr val="38028E"/>
              </a:gs>
              <a:gs pos="78000">
                <a:srgbClr val="A003C6"/>
              </a:gs>
              <a:gs pos="100000">
                <a:srgbClr val="A003C6"/>
              </a:gs>
            </a:gsLst>
            <a:lin ang="2700000" scaled="0"/>
          </a:gradFill>
          <a:ln>
            <a:noFill/>
          </a:ln>
          <a:effectLst>
            <a:outerShdw blurRad="317500" sx="102000" rotWithShape="0" algn="ctr" sy="102000">
              <a:schemeClr val="lt1">
                <a:alpha val="784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 name="Google Shape;9;p11"/>
          <p:cNvSpPr/>
          <p:nvPr/>
        </p:nvSpPr>
        <p:spPr>
          <a:xfrm>
            <a:off x="9222385" y="289776"/>
            <a:ext cx="2596820" cy="2596820"/>
          </a:xfrm>
          <a:prstGeom prst="ellipse">
            <a:avLst/>
          </a:prstGeom>
          <a:gradFill>
            <a:gsLst>
              <a:gs pos="0">
                <a:srgbClr val="0070C0">
                  <a:alpha val="60000"/>
                </a:srgbClr>
              </a:gs>
              <a:gs pos="78000">
                <a:srgbClr val="A003C6"/>
              </a:gs>
              <a:gs pos="100000">
                <a:srgbClr val="A00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 name="Google Shape;10;p11"/>
          <p:cNvSpPr/>
          <p:nvPr/>
        </p:nvSpPr>
        <p:spPr>
          <a:xfrm>
            <a:off x="-1" y="2266522"/>
            <a:ext cx="4431324" cy="4591477"/>
          </a:xfrm>
          <a:custGeom>
            <a:rect b="b" l="l" r="r" t="t"/>
            <a:pathLst>
              <a:path extrusionOk="0" h="4591477" w="4431324">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a:gsLst>
              <a:gs pos="0">
                <a:srgbClr val="9406BA">
                  <a:alpha val="66666"/>
                </a:srgbClr>
              </a:gs>
              <a:gs pos="16000">
                <a:srgbClr val="9406BA">
                  <a:alpha val="66666"/>
                </a:srgbClr>
              </a:gs>
              <a:gs pos="89000">
                <a:srgbClr val="FDD25B">
                  <a:alpha val="69803"/>
                </a:srgbClr>
              </a:gs>
              <a:gs pos="100000">
                <a:srgbClr val="FDD25B">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1"/>
          <p:cNvSpPr/>
          <p:nvPr/>
        </p:nvSpPr>
        <p:spPr>
          <a:xfrm>
            <a:off x="9500109" y="114660"/>
            <a:ext cx="1027276" cy="1027276"/>
          </a:xfrm>
          <a:prstGeom prst="ellipse">
            <a:avLst/>
          </a:prstGeom>
          <a:gradFill>
            <a:gsLst>
              <a:gs pos="0">
                <a:srgbClr val="FDD25B"/>
              </a:gs>
              <a:gs pos="78000">
                <a:srgbClr val="A003C6"/>
              </a:gs>
              <a:gs pos="100000">
                <a:srgbClr val="A00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11"/>
          <p:cNvSpPr/>
          <p:nvPr/>
        </p:nvSpPr>
        <p:spPr>
          <a:xfrm>
            <a:off x="971701" y="3429000"/>
            <a:ext cx="1478674" cy="1478672"/>
          </a:xfrm>
          <a:prstGeom prst="ellipse">
            <a:avLst/>
          </a:prstGeom>
          <a:gradFill>
            <a:gsLst>
              <a:gs pos="0">
                <a:srgbClr val="0070C0">
                  <a:alpha val="60000"/>
                </a:srgbClr>
              </a:gs>
              <a:gs pos="78000">
                <a:srgbClr val="A003C6"/>
              </a:gs>
              <a:gs pos="100000">
                <a:srgbClr val="A00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2">
  <p:cSld name="شريحة 2">
    <p:spTree>
      <p:nvGrpSpPr>
        <p:cNvPr id="13" name="Shape 13"/>
        <p:cNvGrpSpPr/>
        <p:nvPr/>
      </p:nvGrpSpPr>
      <p:grpSpPr>
        <a:xfrm>
          <a:off x="0" y="0"/>
          <a:ext cx="0" cy="0"/>
          <a:chOff x="0" y="0"/>
          <a:chExt cx="0" cy="0"/>
        </a:xfrm>
      </p:grpSpPr>
      <p:sp>
        <p:nvSpPr>
          <p:cNvPr id="14" name="Google Shape;14;p12"/>
          <p:cNvSpPr/>
          <p:nvPr>
            <p:ph idx="2" type="pic"/>
          </p:nvPr>
        </p:nvSpPr>
        <p:spPr>
          <a:xfrm>
            <a:off x="0" y="1335314"/>
            <a:ext cx="6299200" cy="5522686"/>
          </a:xfrm>
          <a:prstGeom prst="rect">
            <a:avLst/>
          </a:prstGeom>
          <a:solidFill>
            <a:schemeClr val="lt1"/>
          </a:solidFill>
          <a:ln>
            <a:noFill/>
          </a:ln>
        </p:spPr>
      </p:sp>
      <p:sp>
        <p:nvSpPr>
          <p:cNvPr id="15" name="Google Shape;15;p12"/>
          <p:cNvSpPr/>
          <p:nvPr/>
        </p:nvSpPr>
        <p:spPr>
          <a:xfrm>
            <a:off x="0" y="0"/>
            <a:ext cx="12192000" cy="537029"/>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5">
  <p:cSld name="شريحة 5">
    <p:spTree>
      <p:nvGrpSpPr>
        <p:cNvPr id="16" name="Shape 16"/>
        <p:cNvGrpSpPr/>
        <p:nvPr/>
      </p:nvGrpSpPr>
      <p:grpSpPr>
        <a:xfrm>
          <a:off x="0" y="0"/>
          <a:ext cx="0" cy="0"/>
          <a:chOff x="0" y="0"/>
          <a:chExt cx="0" cy="0"/>
        </a:xfrm>
      </p:grpSpPr>
      <p:sp>
        <p:nvSpPr>
          <p:cNvPr id="17" name="Google Shape;17;p13"/>
          <p:cNvSpPr/>
          <p:nvPr/>
        </p:nvSpPr>
        <p:spPr>
          <a:xfrm>
            <a:off x="0" y="0"/>
            <a:ext cx="12192000" cy="537029"/>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3"/>
          <p:cNvSpPr/>
          <p:nvPr>
            <p:ph idx="2" type="pic"/>
          </p:nvPr>
        </p:nvSpPr>
        <p:spPr>
          <a:xfrm>
            <a:off x="377372" y="1001485"/>
            <a:ext cx="11340011" cy="2627086"/>
          </a:xfrm>
          <a:prstGeom prst="roundRect">
            <a:avLst>
              <a:gd fmla="val 9467" name="adj"/>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6">
  <p:cSld name="شريحة 6">
    <p:spTree>
      <p:nvGrpSpPr>
        <p:cNvPr id="19" name="Shape 19"/>
        <p:cNvGrpSpPr/>
        <p:nvPr/>
      </p:nvGrpSpPr>
      <p:grpSpPr>
        <a:xfrm>
          <a:off x="0" y="0"/>
          <a:ext cx="0" cy="0"/>
          <a:chOff x="0" y="0"/>
          <a:chExt cx="0" cy="0"/>
        </a:xfrm>
      </p:grpSpPr>
      <p:sp>
        <p:nvSpPr>
          <p:cNvPr id="20" name="Google Shape;20;p14"/>
          <p:cNvSpPr/>
          <p:nvPr/>
        </p:nvSpPr>
        <p:spPr>
          <a:xfrm>
            <a:off x="0" y="0"/>
            <a:ext cx="12192000" cy="6858000"/>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4"/>
          <p:cNvSpPr/>
          <p:nvPr/>
        </p:nvSpPr>
        <p:spPr>
          <a:xfrm rot="10800000">
            <a:off x="5573210" y="0"/>
            <a:ext cx="6618790" cy="6858000"/>
          </a:xfrm>
          <a:custGeom>
            <a:rect b="b" l="l" r="r" t="t"/>
            <a:pathLst>
              <a:path extrusionOk="0" h="4591477" w="4431324">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a:gsLst>
              <a:gs pos="0">
                <a:srgbClr val="9406BA">
                  <a:alpha val="66666"/>
                </a:srgbClr>
              </a:gs>
              <a:gs pos="16000">
                <a:srgbClr val="9406BA">
                  <a:alpha val="66666"/>
                </a:srgbClr>
              </a:gs>
              <a:gs pos="89000">
                <a:srgbClr val="FDD25B">
                  <a:alpha val="69803"/>
                </a:srgbClr>
              </a:gs>
              <a:gs pos="100000">
                <a:srgbClr val="FDD25B">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4"/>
          <p:cNvSpPr/>
          <p:nvPr/>
        </p:nvSpPr>
        <p:spPr>
          <a:xfrm>
            <a:off x="0" y="0"/>
            <a:ext cx="12192000" cy="537029"/>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4"/>
          <p:cNvSpPr/>
          <p:nvPr/>
        </p:nvSpPr>
        <p:spPr>
          <a:xfrm>
            <a:off x="744591" y="4545874"/>
            <a:ext cx="1715194" cy="1715194"/>
          </a:xfrm>
          <a:prstGeom prst="ellipse">
            <a:avLst/>
          </a:prstGeom>
          <a:gradFill>
            <a:gsLst>
              <a:gs pos="0">
                <a:srgbClr val="0070C0">
                  <a:alpha val="60000"/>
                </a:srgbClr>
              </a:gs>
              <a:gs pos="78000">
                <a:srgbClr val="A003C6"/>
              </a:gs>
              <a:gs pos="100000">
                <a:srgbClr val="A00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14"/>
          <p:cNvSpPr/>
          <p:nvPr/>
        </p:nvSpPr>
        <p:spPr>
          <a:xfrm>
            <a:off x="5216602" y="23391"/>
            <a:ext cx="1027276" cy="1027276"/>
          </a:xfrm>
          <a:prstGeom prst="ellipse">
            <a:avLst/>
          </a:prstGeom>
          <a:gradFill>
            <a:gsLst>
              <a:gs pos="0">
                <a:srgbClr val="FDD25B"/>
              </a:gs>
              <a:gs pos="78000">
                <a:srgbClr val="A003C6"/>
              </a:gs>
              <a:gs pos="100000">
                <a:srgbClr val="A00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7">
  <p:cSld name="شريحة 7">
    <p:spTree>
      <p:nvGrpSpPr>
        <p:cNvPr id="25" name="Shape 25"/>
        <p:cNvGrpSpPr/>
        <p:nvPr/>
      </p:nvGrpSpPr>
      <p:grpSpPr>
        <a:xfrm>
          <a:off x="0" y="0"/>
          <a:ext cx="0" cy="0"/>
          <a:chOff x="0" y="0"/>
          <a:chExt cx="0" cy="0"/>
        </a:xfrm>
      </p:grpSpPr>
      <p:sp>
        <p:nvSpPr>
          <p:cNvPr id="26" name="Google Shape;26;p15"/>
          <p:cNvSpPr/>
          <p:nvPr/>
        </p:nvSpPr>
        <p:spPr>
          <a:xfrm>
            <a:off x="0" y="0"/>
            <a:ext cx="12192000" cy="537029"/>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5"/>
          <p:cNvSpPr/>
          <p:nvPr>
            <p:ph idx="2" type="pic"/>
          </p:nvPr>
        </p:nvSpPr>
        <p:spPr>
          <a:xfrm>
            <a:off x="0" y="537028"/>
            <a:ext cx="6284686" cy="6320972"/>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4">
  <p:cSld name="شريحة 4">
    <p:spTree>
      <p:nvGrpSpPr>
        <p:cNvPr id="28" name="Shape 28"/>
        <p:cNvGrpSpPr/>
        <p:nvPr/>
      </p:nvGrpSpPr>
      <p:grpSpPr>
        <a:xfrm>
          <a:off x="0" y="0"/>
          <a:ext cx="0" cy="0"/>
          <a:chOff x="0" y="0"/>
          <a:chExt cx="0" cy="0"/>
        </a:xfrm>
      </p:grpSpPr>
      <p:sp>
        <p:nvSpPr>
          <p:cNvPr id="29" name="Google Shape;29;p16"/>
          <p:cNvSpPr/>
          <p:nvPr/>
        </p:nvSpPr>
        <p:spPr>
          <a:xfrm>
            <a:off x="0" y="0"/>
            <a:ext cx="12192000" cy="537029"/>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6"/>
          <p:cNvSpPr/>
          <p:nvPr>
            <p:ph idx="2" type="pic"/>
          </p:nvPr>
        </p:nvSpPr>
        <p:spPr>
          <a:xfrm>
            <a:off x="6544492" y="1471747"/>
            <a:ext cx="3654697" cy="4615543"/>
          </a:xfrm>
          <a:prstGeom prst="roundRect">
            <a:avLst>
              <a:gd fmla="val 9467" name="adj"/>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3">
  <p:cSld name="شريحة 3">
    <p:spTree>
      <p:nvGrpSpPr>
        <p:cNvPr id="31" name="Shape 31"/>
        <p:cNvGrpSpPr/>
        <p:nvPr/>
      </p:nvGrpSpPr>
      <p:grpSpPr>
        <a:xfrm>
          <a:off x="0" y="0"/>
          <a:ext cx="0" cy="0"/>
          <a:chOff x="0" y="0"/>
          <a:chExt cx="0" cy="0"/>
        </a:xfrm>
      </p:grpSpPr>
      <p:sp>
        <p:nvSpPr>
          <p:cNvPr id="32" name="Google Shape;32;p17"/>
          <p:cNvSpPr/>
          <p:nvPr/>
        </p:nvSpPr>
        <p:spPr>
          <a:xfrm>
            <a:off x="0" y="0"/>
            <a:ext cx="12192000" cy="537029"/>
          </a:xfrm>
          <a:prstGeom prst="rect">
            <a:avLst/>
          </a:prstGeom>
          <a:gradFill>
            <a:gsLst>
              <a:gs pos="0">
                <a:srgbClr val="A003C6"/>
              </a:gs>
              <a:gs pos="27000">
                <a:srgbClr val="9406BA"/>
              </a:gs>
              <a:gs pos="68000">
                <a:srgbClr val="691290"/>
              </a:gs>
              <a:gs pos="100000">
                <a:srgbClr val="3D1E66"/>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ndocs.org/ar/A/RES/54/68"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www.unoosa.org/res/oosadoc/data/documents/2017/stspace/stspace61rev_2_0_html/V1703163-ARABIC.pdf#page=1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descr="صورة تحتوي على شخص, ثياب, تشبث, رجل&#10;&#10;تم إنشاء الوصف تلقائياً" id="37" name="Google Shape;37;p1"/>
          <p:cNvPicPr preferRelativeResize="0"/>
          <p:nvPr/>
        </p:nvPicPr>
        <p:blipFill rotWithShape="1">
          <a:blip r:embed="rId3">
            <a:alphaModFix/>
          </a:blip>
          <a:srcRect b="0" l="0" r="0" t="0"/>
          <a:stretch/>
        </p:blipFill>
        <p:spPr>
          <a:xfrm>
            <a:off x="846161" y="438007"/>
            <a:ext cx="4211749" cy="6419993"/>
          </a:xfrm>
          <a:prstGeom prst="rect">
            <a:avLst/>
          </a:prstGeom>
          <a:noFill/>
          <a:ln>
            <a:noFill/>
          </a:ln>
        </p:spPr>
      </p:pic>
      <p:sp>
        <p:nvSpPr>
          <p:cNvPr id="38" name="Google Shape;38;p1"/>
          <p:cNvSpPr txBox="1"/>
          <p:nvPr/>
        </p:nvSpPr>
        <p:spPr>
          <a:xfrm>
            <a:off x="7678568" y="2191503"/>
            <a:ext cx="3434365" cy="144655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8800" u="none" cap="none" strike="noStrike">
                <a:solidFill>
                  <a:schemeClr val="lt1"/>
                </a:solidFill>
                <a:latin typeface="Arial"/>
                <a:ea typeface="Arial"/>
                <a:cs typeface="Arial"/>
                <a:sym typeface="Arial"/>
              </a:rPr>
              <a:t>أسبوع</a:t>
            </a:r>
            <a:endParaRPr b="1" i="0" sz="8800" u="none" cap="none" strike="noStrike">
              <a:solidFill>
                <a:schemeClr val="lt1"/>
              </a:solidFill>
              <a:latin typeface="Arial"/>
              <a:ea typeface="Arial"/>
              <a:cs typeface="Arial"/>
              <a:sym typeface="Arial"/>
            </a:endParaRPr>
          </a:p>
        </p:txBody>
      </p:sp>
      <p:sp>
        <p:nvSpPr>
          <p:cNvPr id="39" name="Google Shape;39;p1"/>
          <p:cNvSpPr txBox="1"/>
          <p:nvPr/>
        </p:nvSpPr>
        <p:spPr>
          <a:xfrm>
            <a:off x="2047169" y="3461122"/>
            <a:ext cx="9065764" cy="144655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8800" u="none" cap="none" strike="noStrike">
                <a:solidFill>
                  <a:schemeClr val="lt1"/>
                </a:solidFill>
                <a:latin typeface="Arial"/>
                <a:ea typeface="Arial"/>
                <a:cs typeface="Arial"/>
                <a:sym typeface="Arial"/>
              </a:rPr>
              <a:t>الفضاء العالمي</a:t>
            </a:r>
            <a:endParaRPr b="1" i="0" sz="8800" u="none" cap="none" strike="noStrike">
              <a:solidFill>
                <a:schemeClr val="lt1"/>
              </a:solidFill>
              <a:latin typeface="Arial"/>
              <a:ea typeface="Arial"/>
              <a:cs typeface="Arial"/>
              <a:sym typeface="Arial"/>
            </a:endParaRPr>
          </a:p>
        </p:txBody>
      </p:sp>
      <p:sp>
        <p:nvSpPr>
          <p:cNvPr id="40" name="Google Shape;40;p1"/>
          <p:cNvSpPr txBox="1"/>
          <p:nvPr/>
        </p:nvSpPr>
        <p:spPr>
          <a:xfrm>
            <a:off x="283346" y="6419993"/>
            <a:ext cx="1125629"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@adrkhappt</a:t>
            </a:r>
            <a:endParaRPr/>
          </a:p>
        </p:txBody>
      </p:sp>
      <p:sp>
        <p:nvSpPr>
          <p:cNvPr id="41" name="Google Shape;41;p1"/>
          <p:cNvSpPr/>
          <p:nvPr/>
        </p:nvSpPr>
        <p:spPr>
          <a:xfrm>
            <a:off x="6662947" y="4850585"/>
            <a:ext cx="4431324" cy="33855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600" u="none" cap="none" strike="noStrike">
                <a:solidFill>
                  <a:schemeClr val="lt1"/>
                </a:solidFill>
                <a:latin typeface="Helvetica Neue"/>
                <a:ea typeface="Helvetica Neue"/>
                <a:cs typeface="Helvetica Neue"/>
                <a:sym typeface="Helvetica Neue"/>
              </a:rPr>
              <a:t>من (الأحد 4 أكتوبر) حتى (السبت 10 أكتوبر)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2"/>
          <p:cNvSpPr/>
          <p:nvPr/>
        </p:nvSpPr>
        <p:spPr>
          <a:xfrm flipH="1">
            <a:off x="9470571" y="123684"/>
            <a:ext cx="230896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1400" u="none" cap="none" strike="noStrike">
                <a:solidFill>
                  <a:schemeClr val="lt1"/>
                </a:solidFill>
                <a:latin typeface="Arial"/>
                <a:ea typeface="Arial"/>
                <a:cs typeface="Arial"/>
                <a:sym typeface="Arial"/>
              </a:rPr>
              <a:t>أسبوع الفضـاء العالمـي</a:t>
            </a:r>
            <a:endParaRPr b="1" i="0" sz="1400" u="none" cap="none" strike="noStrike">
              <a:solidFill>
                <a:schemeClr val="lt1"/>
              </a:solidFill>
              <a:latin typeface="Arial"/>
              <a:ea typeface="Arial"/>
              <a:cs typeface="Arial"/>
              <a:sym typeface="Arial"/>
            </a:endParaRPr>
          </a:p>
        </p:txBody>
      </p:sp>
      <p:sp>
        <p:nvSpPr>
          <p:cNvPr id="47" name="Google Shape;47;p2"/>
          <p:cNvSpPr txBox="1"/>
          <p:nvPr/>
        </p:nvSpPr>
        <p:spPr>
          <a:xfrm flipH="1">
            <a:off x="245197" y="119524"/>
            <a:ext cx="2369558"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الأقمــــار الاصطناعيـة تحسـن الحيــاة</a:t>
            </a:r>
            <a:endParaRPr/>
          </a:p>
        </p:txBody>
      </p:sp>
      <p:sp>
        <p:nvSpPr>
          <p:cNvPr id="48" name="Google Shape;48;p2"/>
          <p:cNvSpPr/>
          <p:nvPr/>
        </p:nvSpPr>
        <p:spPr>
          <a:xfrm flipH="1">
            <a:off x="5400613" y="123683"/>
            <a:ext cx="1914172" cy="30777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1400" u="none" cap="none" strike="noStrike">
                <a:solidFill>
                  <a:schemeClr val="lt1"/>
                </a:solidFill>
                <a:latin typeface="Arial"/>
                <a:ea typeface="Arial"/>
                <a:cs typeface="Arial"/>
                <a:sym typeface="Arial"/>
              </a:rPr>
              <a:t>02</a:t>
            </a:r>
            <a:endParaRPr/>
          </a:p>
        </p:txBody>
      </p:sp>
      <p:sp>
        <p:nvSpPr>
          <p:cNvPr id="49" name="Google Shape;49;p2"/>
          <p:cNvSpPr txBox="1"/>
          <p:nvPr/>
        </p:nvSpPr>
        <p:spPr>
          <a:xfrm flipH="1">
            <a:off x="6923040" y="1688246"/>
            <a:ext cx="4510290"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3200" u="none" cap="none" strike="noStrike">
                <a:solidFill>
                  <a:srgbClr val="000000"/>
                </a:solidFill>
                <a:latin typeface="Arial"/>
                <a:ea typeface="Arial"/>
                <a:cs typeface="Arial"/>
                <a:sym typeface="Arial"/>
              </a:rPr>
              <a:t>الأسبوع العالمي للفضاء</a:t>
            </a:r>
            <a:endParaRPr/>
          </a:p>
        </p:txBody>
      </p:sp>
      <p:sp>
        <p:nvSpPr>
          <p:cNvPr id="50" name="Google Shape;50;p2"/>
          <p:cNvSpPr txBox="1"/>
          <p:nvPr/>
        </p:nvSpPr>
        <p:spPr>
          <a:xfrm flipH="1">
            <a:off x="9403607" y="2339427"/>
            <a:ext cx="2029723"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400" u="none" cap="none" strike="noStrike">
                <a:solidFill>
                  <a:srgbClr val="A003C6"/>
                </a:solidFill>
                <a:latin typeface="Arial"/>
                <a:ea typeface="Arial"/>
                <a:cs typeface="Arial"/>
                <a:sym typeface="Arial"/>
              </a:rPr>
              <a:t>ما هو اليوم العالمي للفضاء؟</a:t>
            </a:r>
            <a:endParaRPr b="0" i="0" sz="1400" u="none" cap="none" strike="noStrike">
              <a:solidFill>
                <a:srgbClr val="A003C6"/>
              </a:solidFill>
              <a:latin typeface="Arial"/>
              <a:ea typeface="Arial"/>
              <a:cs typeface="Arial"/>
              <a:sym typeface="Arial"/>
            </a:endParaRPr>
          </a:p>
        </p:txBody>
      </p:sp>
      <p:sp>
        <p:nvSpPr>
          <p:cNvPr id="51" name="Google Shape;51;p2"/>
          <p:cNvSpPr/>
          <p:nvPr/>
        </p:nvSpPr>
        <p:spPr>
          <a:xfrm flipH="1">
            <a:off x="6923040" y="2967174"/>
            <a:ext cx="4510290" cy="1531060"/>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00" u="none" cap="none" strike="noStrike">
                <a:solidFill>
                  <a:srgbClr val="454545"/>
                </a:solidFill>
                <a:latin typeface="Noto Naskh Arabic"/>
                <a:ea typeface="Noto Naskh Arabic"/>
                <a:cs typeface="Noto Naskh Arabic"/>
                <a:sym typeface="Noto Naskh Arabic"/>
              </a:rPr>
              <a:t>بموجب قرار الجمعية العامة </a:t>
            </a:r>
            <a:r>
              <a:rPr b="0" i="0" lang="ar-SA" sz="1600" u="sng" cap="none" strike="noStrike">
                <a:solidFill>
                  <a:srgbClr val="000000"/>
                </a:solidFill>
                <a:latin typeface="Noto Naskh Arabic"/>
                <a:ea typeface="Noto Naskh Arabic"/>
                <a:cs typeface="Noto Naskh Arabic"/>
                <a:sym typeface="Noto Naskh Arabic"/>
                <a:hlinkClick r:id="rId3">
                  <a:extLst>
                    <a:ext uri="{A12FA001-AC4F-418D-AE19-62706E023703}">
                      <ahyp:hlinkClr val="tx"/>
                    </a:ext>
                  </a:extLst>
                </a:hlinkClick>
              </a:rPr>
              <a:t>رقم 54/68</a:t>
            </a:r>
            <a:r>
              <a:rPr b="0" i="0" lang="ar-SA" sz="1600" u="none" cap="none" strike="noStrike">
                <a:solidFill>
                  <a:srgbClr val="454545"/>
                </a:solidFill>
                <a:latin typeface="Noto Naskh Arabic"/>
                <a:ea typeface="Noto Naskh Arabic"/>
                <a:cs typeface="Noto Naskh Arabic"/>
                <a:sym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endParaRPr/>
          </a:p>
        </p:txBody>
      </p:sp>
      <p:sp>
        <p:nvSpPr>
          <p:cNvPr id="52" name="Google Shape;52;p2"/>
          <p:cNvSpPr/>
          <p:nvPr/>
        </p:nvSpPr>
        <p:spPr>
          <a:xfrm flipH="1">
            <a:off x="10093959" y="2780016"/>
            <a:ext cx="1252286" cy="49544"/>
          </a:xfrm>
          <a:prstGeom prst="rect">
            <a:avLst/>
          </a:prstGeom>
          <a:solidFill>
            <a:srgbClr val="FFB7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صورة تحتوي على جالس, منضدة, داكن, سماء&#10;&#10;تم إنشاء الوصف تلقائياً" id="53" name="Google Shape;53;p2"/>
          <p:cNvPicPr preferRelativeResize="0"/>
          <p:nvPr>
            <p:ph idx="2" type="pic"/>
          </p:nvPr>
        </p:nvPicPr>
        <p:blipFill rotWithShape="1">
          <a:blip r:embed="rId4">
            <a:alphaModFix/>
          </a:blip>
          <a:srcRect b="0" l="19646" r="16225" t="0"/>
          <a:stretch/>
        </p:blipFill>
        <p:spPr>
          <a:xfrm>
            <a:off x="0" y="1335088"/>
            <a:ext cx="6299200" cy="5522912"/>
          </a:xfrm>
          <a:prstGeom prst="rect">
            <a:avLst/>
          </a:prstGeom>
          <a:solidFill>
            <a:schemeClr val="lt1"/>
          </a:solid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grpSp>
        <p:nvGrpSpPr>
          <p:cNvPr id="58" name="Google Shape;58;p3"/>
          <p:cNvGrpSpPr/>
          <p:nvPr/>
        </p:nvGrpSpPr>
        <p:grpSpPr>
          <a:xfrm flipH="1">
            <a:off x="707446" y="3989967"/>
            <a:ext cx="11009933" cy="1530932"/>
            <a:chOff x="707450" y="3989967"/>
            <a:chExt cx="11009933" cy="1530932"/>
          </a:xfrm>
        </p:grpSpPr>
        <p:sp>
          <p:nvSpPr>
            <p:cNvPr id="59" name="Google Shape;59;p3"/>
            <p:cNvSpPr/>
            <p:nvPr/>
          </p:nvSpPr>
          <p:spPr>
            <a:xfrm>
              <a:off x="3728699" y="3989967"/>
              <a:ext cx="7988684" cy="1530932"/>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00" u="none" cap="none" strike="noStrike">
                  <a:solidFill>
                    <a:srgbClr val="454545"/>
                  </a:solidFill>
                  <a:latin typeface="Noto Naskh Arabic"/>
                  <a:ea typeface="Noto Naskh Arabic"/>
                  <a:cs typeface="Noto Naskh Arabic"/>
                  <a:sym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b="0" i="0" sz="1600" u="none" cap="none" strike="noStrike">
                <a:solidFill>
                  <a:srgbClr val="3F3F3F"/>
                </a:solidFill>
                <a:latin typeface="Open Sans"/>
                <a:ea typeface="Open Sans"/>
                <a:cs typeface="Open Sans"/>
                <a:sym typeface="Open Sans"/>
              </a:endParaRPr>
            </a:p>
          </p:txBody>
        </p:sp>
        <p:sp>
          <p:nvSpPr>
            <p:cNvPr id="60" name="Google Shape;60;p3"/>
            <p:cNvSpPr txBox="1"/>
            <p:nvPr/>
          </p:nvSpPr>
          <p:spPr>
            <a:xfrm>
              <a:off x="707450" y="3989967"/>
              <a:ext cx="2377437" cy="1384995"/>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i="0" lang="ar-SA" sz="2800" u="none" cap="none" strike="noStrike">
                  <a:solidFill>
                    <a:srgbClr val="000000"/>
                  </a:solidFill>
                  <a:latin typeface="Arial"/>
                  <a:ea typeface="Arial"/>
                  <a:cs typeface="Arial"/>
                  <a:sym typeface="Arial"/>
                </a:rPr>
                <a:t>الأسبوع العالمي للفضاء</a:t>
              </a:r>
              <a:endParaRPr/>
            </a:p>
          </p:txBody>
        </p:sp>
        <p:sp>
          <p:nvSpPr>
            <p:cNvPr id="61" name="Google Shape;61;p3"/>
            <p:cNvSpPr/>
            <p:nvPr/>
          </p:nvSpPr>
          <p:spPr>
            <a:xfrm>
              <a:off x="795313" y="5412286"/>
              <a:ext cx="1678665" cy="54346"/>
            </a:xfrm>
            <a:prstGeom prst="rect">
              <a:avLst/>
            </a:prstGeom>
            <a:solidFill>
              <a:srgbClr val="FFB7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صورة تحتوي على عنصر, جالس, منضدة, نجمة&#10;&#10;تم إنشاء الوصف تلقائياً" id="62" name="Google Shape;62;p3"/>
          <p:cNvPicPr preferRelativeResize="0"/>
          <p:nvPr>
            <p:ph idx="2" type="pic"/>
          </p:nvPr>
        </p:nvPicPr>
        <p:blipFill rotWithShape="1">
          <a:blip r:embed="rId3">
            <a:alphaModFix/>
          </a:blip>
          <a:srcRect b="21616" l="0" r="0" t="43630"/>
          <a:stretch/>
        </p:blipFill>
        <p:spPr>
          <a:xfrm>
            <a:off x="377372" y="1001485"/>
            <a:ext cx="11340011" cy="2627086"/>
          </a:xfrm>
          <a:prstGeom prst="roundRect">
            <a:avLst>
              <a:gd fmla="val 9467" name="adj"/>
            </a:avLst>
          </a:prstGeom>
          <a:solidFill>
            <a:schemeClr val="lt1"/>
          </a:solidFill>
          <a:ln>
            <a:noFill/>
          </a:ln>
        </p:spPr>
      </p:pic>
      <p:sp>
        <p:nvSpPr>
          <p:cNvPr id="63" name="Google Shape;63;p3"/>
          <p:cNvSpPr/>
          <p:nvPr/>
        </p:nvSpPr>
        <p:spPr>
          <a:xfrm flipH="1">
            <a:off x="9470571" y="123684"/>
            <a:ext cx="230896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1400" u="none" cap="none" strike="noStrike">
                <a:solidFill>
                  <a:schemeClr val="lt1"/>
                </a:solidFill>
                <a:latin typeface="Arial"/>
                <a:ea typeface="Arial"/>
                <a:cs typeface="Arial"/>
                <a:sym typeface="Arial"/>
              </a:rPr>
              <a:t>أسبوع الفضـاء العالمـي</a:t>
            </a:r>
            <a:endParaRPr b="1" i="0" sz="1400" u="none" cap="none" strike="noStrike">
              <a:solidFill>
                <a:schemeClr val="lt1"/>
              </a:solidFill>
              <a:latin typeface="Arial"/>
              <a:ea typeface="Arial"/>
              <a:cs typeface="Arial"/>
              <a:sym typeface="Arial"/>
            </a:endParaRPr>
          </a:p>
        </p:txBody>
      </p:sp>
      <p:sp>
        <p:nvSpPr>
          <p:cNvPr id="64" name="Google Shape;64;p3"/>
          <p:cNvSpPr txBox="1"/>
          <p:nvPr/>
        </p:nvSpPr>
        <p:spPr>
          <a:xfrm flipH="1">
            <a:off x="245197" y="119524"/>
            <a:ext cx="2369558"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الأقمــــار الاصطناعيـة تحسـن الحيــاة</a:t>
            </a:r>
            <a:endParaRPr/>
          </a:p>
        </p:txBody>
      </p:sp>
      <p:sp>
        <p:nvSpPr>
          <p:cNvPr id="65" name="Google Shape;65;p3"/>
          <p:cNvSpPr/>
          <p:nvPr/>
        </p:nvSpPr>
        <p:spPr>
          <a:xfrm flipH="1">
            <a:off x="5400613" y="123683"/>
            <a:ext cx="1914172" cy="30777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1400" u="none" cap="none" strike="noStrike">
                <a:solidFill>
                  <a:schemeClr val="lt1"/>
                </a:solidFill>
                <a:latin typeface="Arial"/>
                <a:ea typeface="Arial"/>
                <a:cs typeface="Arial"/>
                <a:sym typeface="Arial"/>
              </a:rPr>
              <a:t>03</a:t>
            </a:r>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p:nvPr/>
        </p:nvSpPr>
        <p:spPr>
          <a:xfrm>
            <a:off x="10260192" y="3240891"/>
            <a:ext cx="1056412" cy="52247"/>
          </a:xfrm>
          <a:prstGeom prst="rect">
            <a:avLst/>
          </a:prstGeom>
          <a:solidFill>
            <a:srgbClr val="FFB7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4"/>
          <p:cNvSpPr txBox="1"/>
          <p:nvPr/>
        </p:nvSpPr>
        <p:spPr>
          <a:xfrm>
            <a:off x="7632440" y="1228921"/>
            <a:ext cx="3802796" cy="193899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4000" u="none" cap="none" strike="noStrike">
                <a:solidFill>
                  <a:schemeClr val="lt1"/>
                </a:solidFill>
                <a:latin typeface="Arial"/>
                <a:ea typeface="Arial"/>
                <a:cs typeface="Arial"/>
                <a:sym typeface="Arial"/>
              </a:rPr>
              <a:t>الأقمــــار الاصطناعيـة تحسـن الحيــاة</a:t>
            </a:r>
            <a:endParaRPr/>
          </a:p>
        </p:txBody>
      </p:sp>
      <p:pic>
        <p:nvPicPr>
          <p:cNvPr descr="صورة تحتوي على القمر الصناعي, النقل&#10;&#10;تم إنشاء الوصف تلقائياً" id="72" name="Google Shape;72;p4"/>
          <p:cNvPicPr preferRelativeResize="0"/>
          <p:nvPr/>
        </p:nvPicPr>
        <p:blipFill rotWithShape="1">
          <a:blip r:embed="rId3">
            <a:alphaModFix/>
          </a:blip>
          <a:srcRect b="0" l="0" r="0" t="0"/>
          <a:stretch/>
        </p:blipFill>
        <p:spPr>
          <a:xfrm>
            <a:off x="228190" y="938654"/>
            <a:ext cx="6975022" cy="5433542"/>
          </a:xfrm>
          <a:prstGeom prst="rect">
            <a:avLst/>
          </a:prstGeom>
          <a:noFill/>
          <a:ln>
            <a:noFill/>
          </a:ln>
        </p:spPr>
      </p:pic>
      <p:sp>
        <p:nvSpPr>
          <p:cNvPr id="73" name="Google Shape;73;p4"/>
          <p:cNvSpPr txBox="1"/>
          <p:nvPr/>
        </p:nvSpPr>
        <p:spPr>
          <a:xfrm>
            <a:off x="7513808" y="4667303"/>
            <a:ext cx="3802796" cy="1531060"/>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00" u="none" cap="none" strike="noStrike">
                <a:solidFill>
                  <a:schemeClr val="lt1"/>
                </a:solidFill>
                <a:latin typeface="Noto Naskh Arabic"/>
                <a:ea typeface="Noto Naskh Arabic"/>
                <a:cs typeface="Noto Naskh Arabic"/>
                <a:sym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b="0" i="0" sz="1600" u="none" cap="none" strike="noStrike">
              <a:solidFill>
                <a:schemeClr val="lt1"/>
              </a:solidFill>
              <a:latin typeface="Calibri"/>
              <a:ea typeface="Calibri"/>
              <a:cs typeface="Calibri"/>
              <a:sym typeface="Calibri"/>
            </a:endParaRPr>
          </a:p>
        </p:txBody>
      </p:sp>
      <p:sp>
        <p:nvSpPr>
          <p:cNvPr id="74" name="Google Shape;74;p4"/>
          <p:cNvSpPr/>
          <p:nvPr/>
        </p:nvSpPr>
        <p:spPr>
          <a:xfrm flipH="1">
            <a:off x="9470571" y="123684"/>
            <a:ext cx="230896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1400" u="none" cap="none" strike="noStrike">
                <a:solidFill>
                  <a:schemeClr val="lt1"/>
                </a:solidFill>
                <a:latin typeface="Arial"/>
                <a:ea typeface="Arial"/>
                <a:cs typeface="Arial"/>
                <a:sym typeface="Arial"/>
              </a:rPr>
              <a:t>أسبوع الفضـاء العالمـي</a:t>
            </a:r>
            <a:endParaRPr b="1" i="0" sz="1400" u="none" cap="none" strike="noStrike">
              <a:solidFill>
                <a:schemeClr val="lt1"/>
              </a:solidFill>
              <a:latin typeface="Arial"/>
              <a:ea typeface="Arial"/>
              <a:cs typeface="Arial"/>
              <a:sym typeface="Arial"/>
            </a:endParaRPr>
          </a:p>
        </p:txBody>
      </p:sp>
      <p:sp>
        <p:nvSpPr>
          <p:cNvPr id="75" name="Google Shape;75;p4"/>
          <p:cNvSpPr txBox="1"/>
          <p:nvPr/>
        </p:nvSpPr>
        <p:spPr>
          <a:xfrm flipH="1">
            <a:off x="245197" y="119524"/>
            <a:ext cx="2369558"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الأقمــــار الاصطناعيـة تحسـن الحيــاة</a:t>
            </a:r>
            <a:endParaRPr/>
          </a:p>
        </p:txBody>
      </p:sp>
      <p:sp>
        <p:nvSpPr>
          <p:cNvPr id="76" name="Google Shape;76;p4"/>
          <p:cNvSpPr/>
          <p:nvPr/>
        </p:nvSpPr>
        <p:spPr>
          <a:xfrm flipH="1">
            <a:off x="4738139" y="123683"/>
            <a:ext cx="1914172" cy="30777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1400" u="none" cap="none" strike="noStrike">
                <a:solidFill>
                  <a:schemeClr val="lt1"/>
                </a:solidFill>
                <a:latin typeface="Arial"/>
                <a:ea typeface="Arial"/>
                <a:cs typeface="Arial"/>
                <a:sym typeface="Arial"/>
              </a:rPr>
              <a:t>04</a:t>
            </a:r>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nvSpPr>
        <p:spPr>
          <a:xfrm flipH="1">
            <a:off x="7675654" y="2057627"/>
            <a:ext cx="3757676"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ar-SA" sz="3200" u="none" cap="none" strike="noStrike">
                <a:solidFill>
                  <a:srgbClr val="5E5E5E"/>
                </a:solidFill>
                <a:latin typeface="Arial"/>
                <a:ea typeface="Arial"/>
                <a:cs typeface="Arial"/>
                <a:sym typeface="Arial"/>
              </a:rPr>
              <a:t>معلومات أساسية</a:t>
            </a:r>
            <a:endParaRPr/>
          </a:p>
        </p:txBody>
      </p:sp>
      <p:sp>
        <p:nvSpPr>
          <p:cNvPr id="82" name="Google Shape;82;p5"/>
          <p:cNvSpPr/>
          <p:nvPr/>
        </p:nvSpPr>
        <p:spPr>
          <a:xfrm flipH="1">
            <a:off x="6923040" y="2967174"/>
            <a:ext cx="4510290" cy="1531060"/>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00" u="none" cap="none" strike="noStrike">
                <a:solidFill>
                  <a:srgbClr val="454545"/>
                </a:solidFill>
                <a:latin typeface="Noto Naskh Arabic"/>
                <a:ea typeface="Noto Naskh Arabic"/>
                <a:cs typeface="Noto Naskh Arabic"/>
                <a:sym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endParaRPr/>
          </a:p>
        </p:txBody>
      </p:sp>
      <p:sp>
        <p:nvSpPr>
          <p:cNvPr id="83" name="Google Shape;83;p5"/>
          <p:cNvSpPr/>
          <p:nvPr/>
        </p:nvSpPr>
        <p:spPr>
          <a:xfrm flipH="1">
            <a:off x="10093959" y="2780016"/>
            <a:ext cx="1252286" cy="49544"/>
          </a:xfrm>
          <a:prstGeom prst="rect">
            <a:avLst/>
          </a:prstGeom>
          <a:solidFill>
            <a:srgbClr val="FFB7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صورة تحتوي على القمر الصناعي, النقل, جالس, مياه&#10;&#10;تم إنشاء الوصف تلقائياً" id="84" name="Google Shape;84;p5"/>
          <p:cNvPicPr preferRelativeResize="0"/>
          <p:nvPr>
            <p:ph idx="2" type="pic"/>
          </p:nvPr>
        </p:nvPicPr>
        <p:blipFill rotWithShape="1">
          <a:blip r:embed="rId3">
            <a:alphaModFix/>
          </a:blip>
          <a:srcRect b="0" l="19198" r="4784" t="0"/>
          <a:stretch/>
        </p:blipFill>
        <p:spPr>
          <a:xfrm>
            <a:off x="0" y="1335088"/>
            <a:ext cx="6299200" cy="5522912"/>
          </a:xfrm>
          <a:prstGeom prst="rect">
            <a:avLst/>
          </a:prstGeom>
          <a:solidFill>
            <a:schemeClr val="lt1"/>
          </a:solidFill>
          <a:ln>
            <a:noFill/>
          </a:ln>
        </p:spPr>
      </p:pic>
      <p:sp>
        <p:nvSpPr>
          <p:cNvPr id="85" name="Google Shape;85;p5"/>
          <p:cNvSpPr/>
          <p:nvPr/>
        </p:nvSpPr>
        <p:spPr>
          <a:xfrm flipH="1">
            <a:off x="9470571" y="123684"/>
            <a:ext cx="230896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1400" u="none" cap="none" strike="noStrike">
                <a:solidFill>
                  <a:schemeClr val="lt1"/>
                </a:solidFill>
                <a:latin typeface="Arial"/>
                <a:ea typeface="Arial"/>
                <a:cs typeface="Arial"/>
                <a:sym typeface="Arial"/>
              </a:rPr>
              <a:t>أسبوع الفضـاء العالمـي</a:t>
            </a:r>
            <a:endParaRPr b="1" i="0" sz="1400" u="none" cap="none" strike="noStrike">
              <a:solidFill>
                <a:schemeClr val="lt1"/>
              </a:solidFill>
              <a:latin typeface="Arial"/>
              <a:ea typeface="Arial"/>
              <a:cs typeface="Arial"/>
              <a:sym typeface="Arial"/>
            </a:endParaRPr>
          </a:p>
        </p:txBody>
      </p:sp>
      <p:sp>
        <p:nvSpPr>
          <p:cNvPr id="86" name="Google Shape;86;p5"/>
          <p:cNvSpPr txBox="1"/>
          <p:nvPr/>
        </p:nvSpPr>
        <p:spPr>
          <a:xfrm flipH="1">
            <a:off x="245197" y="119524"/>
            <a:ext cx="2369558"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الأقمــــار الاصطناعيـة تحسـن الحيــاة</a:t>
            </a:r>
            <a:endParaRPr/>
          </a:p>
        </p:txBody>
      </p:sp>
      <p:sp>
        <p:nvSpPr>
          <p:cNvPr id="87" name="Google Shape;87;p5"/>
          <p:cNvSpPr/>
          <p:nvPr/>
        </p:nvSpPr>
        <p:spPr>
          <a:xfrm flipH="1">
            <a:off x="5400613" y="123683"/>
            <a:ext cx="1914172" cy="30777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1400" u="none" cap="none" strike="noStrike">
                <a:solidFill>
                  <a:schemeClr val="lt1"/>
                </a:solidFill>
                <a:latin typeface="Arial"/>
                <a:ea typeface="Arial"/>
                <a:cs typeface="Arial"/>
                <a:sym typeface="Arial"/>
              </a:rPr>
              <a:t>05</a:t>
            </a:r>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صورة تحتوي على خارجي, شخص, رجل, يرتدي&#10;&#10;تم إنشاء الوصف تلقائياً" id="92" name="Google Shape;92;p6"/>
          <p:cNvPicPr preferRelativeResize="0"/>
          <p:nvPr>
            <p:ph idx="2" type="pic"/>
          </p:nvPr>
        </p:nvPicPr>
        <p:blipFill rotWithShape="1">
          <a:blip r:embed="rId3">
            <a:alphaModFix/>
          </a:blip>
          <a:srcRect b="8082" l="0" r="0" t="14647"/>
          <a:stretch/>
        </p:blipFill>
        <p:spPr>
          <a:xfrm>
            <a:off x="0" y="537028"/>
            <a:ext cx="6284686" cy="6320972"/>
          </a:xfrm>
          <a:prstGeom prst="rect">
            <a:avLst/>
          </a:prstGeom>
          <a:solidFill>
            <a:schemeClr val="lt1"/>
          </a:solidFill>
          <a:ln>
            <a:noFill/>
          </a:ln>
        </p:spPr>
      </p:pic>
      <p:sp>
        <p:nvSpPr>
          <p:cNvPr id="93" name="Google Shape;93;p6"/>
          <p:cNvSpPr txBox="1"/>
          <p:nvPr/>
        </p:nvSpPr>
        <p:spPr>
          <a:xfrm flipH="1">
            <a:off x="7610372" y="1706340"/>
            <a:ext cx="3757676" cy="984885"/>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i="0" lang="ar-SA" sz="2900" u="none" cap="none" strike="noStrike">
                <a:solidFill>
                  <a:srgbClr val="262626"/>
                </a:solidFill>
                <a:latin typeface="Arial"/>
                <a:ea typeface="Arial"/>
                <a:cs typeface="Arial"/>
                <a:sym typeface="Arial"/>
              </a:rPr>
              <a:t>أول من انطلق إلى الفضاء</a:t>
            </a:r>
            <a:endParaRPr b="1" i="0" sz="2900" u="none" cap="none" strike="noStrike">
              <a:solidFill>
                <a:srgbClr val="262626"/>
              </a:solidFill>
              <a:latin typeface="Arial"/>
              <a:ea typeface="Arial"/>
              <a:cs typeface="Arial"/>
              <a:sym typeface="Arial"/>
            </a:endParaRPr>
          </a:p>
        </p:txBody>
      </p:sp>
      <p:sp>
        <p:nvSpPr>
          <p:cNvPr id="94" name="Google Shape;94;p6"/>
          <p:cNvSpPr txBox="1"/>
          <p:nvPr/>
        </p:nvSpPr>
        <p:spPr>
          <a:xfrm flipH="1">
            <a:off x="10298524" y="1398563"/>
            <a:ext cx="106952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400" u="none" cap="none" strike="noStrike">
                <a:solidFill>
                  <a:srgbClr val="A003C6"/>
                </a:solidFill>
                <a:latin typeface="Arial"/>
                <a:ea typeface="Arial"/>
                <a:cs typeface="Arial"/>
                <a:sym typeface="Arial"/>
              </a:rPr>
              <a:t>يوري غاغارين</a:t>
            </a:r>
            <a:endParaRPr b="0" i="0" sz="1400" u="none" cap="none" strike="noStrike">
              <a:solidFill>
                <a:srgbClr val="A003C6"/>
              </a:solidFill>
              <a:latin typeface="Arial"/>
              <a:ea typeface="Arial"/>
              <a:cs typeface="Arial"/>
              <a:sym typeface="Arial"/>
            </a:endParaRPr>
          </a:p>
        </p:txBody>
      </p:sp>
      <p:sp>
        <p:nvSpPr>
          <p:cNvPr id="95" name="Google Shape;95;p6"/>
          <p:cNvSpPr/>
          <p:nvPr/>
        </p:nvSpPr>
        <p:spPr>
          <a:xfrm flipH="1">
            <a:off x="9602299" y="2840049"/>
            <a:ext cx="1678665" cy="54346"/>
          </a:xfrm>
          <a:prstGeom prst="rect">
            <a:avLst/>
          </a:prstGeom>
          <a:solidFill>
            <a:srgbClr val="FFB7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6"/>
          <p:cNvSpPr/>
          <p:nvPr/>
        </p:nvSpPr>
        <p:spPr>
          <a:xfrm flipH="1">
            <a:off x="6857758" y="3043219"/>
            <a:ext cx="4510290" cy="1161600"/>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00" u="none" cap="none" strike="noStrike">
                <a:solidFill>
                  <a:srgbClr val="454545"/>
                </a:solidFill>
                <a:latin typeface="Noto Naskh Arabic"/>
                <a:ea typeface="Noto Naskh Arabic"/>
                <a:cs typeface="Noto Naskh Arabic"/>
                <a:sym typeface="Noto Naskh Arabic"/>
              </a:rPr>
              <a:t>كان السوفياتي يوري غاغارين هو أول بشري يدور حول الأرض، معلنا فتح فصل جديد من مغامرات الإنسان في الفضاء الخارجي.</a:t>
            </a:r>
            <a:endParaRPr b="0" i="0" sz="1600" u="none" cap="none" strike="noStrike">
              <a:solidFill>
                <a:srgbClr val="3F3F3F"/>
              </a:solidFill>
              <a:latin typeface="Open Sans"/>
              <a:ea typeface="Open Sans"/>
              <a:cs typeface="Open Sans"/>
              <a:sym typeface="Open Sans"/>
            </a:endParaRPr>
          </a:p>
        </p:txBody>
      </p:sp>
      <p:sp>
        <p:nvSpPr>
          <p:cNvPr id="97" name="Google Shape;97;p6"/>
          <p:cNvSpPr/>
          <p:nvPr/>
        </p:nvSpPr>
        <p:spPr>
          <a:xfrm flipH="1">
            <a:off x="9470571" y="123684"/>
            <a:ext cx="230896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1400" u="none" cap="none" strike="noStrike">
                <a:solidFill>
                  <a:schemeClr val="lt1"/>
                </a:solidFill>
                <a:latin typeface="Arial"/>
                <a:ea typeface="Arial"/>
                <a:cs typeface="Arial"/>
                <a:sym typeface="Arial"/>
              </a:rPr>
              <a:t>أسبوع الفضـاء العالمـي</a:t>
            </a:r>
            <a:endParaRPr b="1" i="0" sz="1400" u="none" cap="none" strike="noStrike">
              <a:solidFill>
                <a:schemeClr val="lt1"/>
              </a:solidFill>
              <a:latin typeface="Arial"/>
              <a:ea typeface="Arial"/>
              <a:cs typeface="Arial"/>
              <a:sym typeface="Arial"/>
            </a:endParaRPr>
          </a:p>
        </p:txBody>
      </p:sp>
      <p:sp>
        <p:nvSpPr>
          <p:cNvPr id="98" name="Google Shape;98;p6"/>
          <p:cNvSpPr txBox="1"/>
          <p:nvPr/>
        </p:nvSpPr>
        <p:spPr>
          <a:xfrm flipH="1">
            <a:off x="245197" y="119524"/>
            <a:ext cx="2369558"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الأقمــــار الاصطناعيـة تحسـن الحيــاة</a:t>
            </a:r>
            <a:endParaRPr/>
          </a:p>
        </p:txBody>
      </p:sp>
      <p:sp>
        <p:nvSpPr>
          <p:cNvPr id="99" name="Google Shape;99;p6"/>
          <p:cNvSpPr/>
          <p:nvPr/>
        </p:nvSpPr>
        <p:spPr>
          <a:xfrm flipH="1">
            <a:off x="5400613" y="123683"/>
            <a:ext cx="1914172" cy="30777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1400" u="none" cap="none" strike="noStrike">
                <a:solidFill>
                  <a:schemeClr val="lt1"/>
                </a:solidFill>
                <a:latin typeface="Arial"/>
                <a:ea typeface="Arial"/>
                <a:cs typeface="Arial"/>
                <a:sym typeface="Arial"/>
              </a:rPr>
              <a:t>07</a:t>
            </a:r>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صورة تحتوي على عنصر, نجمة&#10;&#10;تم إنشاء الوصف تلقائياً" id="104" name="Google Shape;104;p7"/>
          <p:cNvPicPr preferRelativeResize="0"/>
          <p:nvPr>
            <p:ph idx="2" type="pic"/>
          </p:nvPr>
        </p:nvPicPr>
        <p:blipFill rotWithShape="1">
          <a:blip r:embed="rId3">
            <a:alphaModFix/>
          </a:blip>
          <a:srcRect b="0" l="10420" r="10420" t="0"/>
          <a:stretch/>
        </p:blipFill>
        <p:spPr>
          <a:xfrm>
            <a:off x="1630363" y="1471613"/>
            <a:ext cx="3654425" cy="4616450"/>
          </a:xfrm>
          <a:prstGeom prst="roundRect">
            <a:avLst>
              <a:gd fmla="val 9467" name="adj"/>
            </a:avLst>
          </a:prstGeom>
          <a:solidFill>
            <a:schemeClr val="lt1"/>
          </a:solidFill>
          <a:ln>
            <a:noFill/>
          </a:ln>
        </p:spPr>
      </p:pic>
      <p:sp>
        <p:nvSpPr>
          <p:cNvPr id="105" name="Google Shape;105;p7"/>
          <p:cNvSpPr/>
          <p:nvPr/>
        </p:nvSpPr>
        <p:spPr>
          <a:xfrm flipH="1">
            <a:off x="6877005" y="3046333"/>
            <a:ext cx="4510290" cy="2269596"/>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00" u="none" cap="none" strike="noStrike">
                <a:solidFill>
                  <a:srgbClr val="454545"/>
                </a:solidFill>
                <a:latin typeface="Noto Naskh Arabic"/>
                <a:ea typeface="Noto Naskh Arabic"/>
                <a:cs typeface="Noto Naskh Arabic"/>
                <a:sym typeface="Noto Naskh Arabic"/>
              </a:rPr>
              <a:t>وفي 10 تشرين الأول/أكتوبر 1967، دخلت معاهدة "</a:t>
            </a:r>
            <a:r>
              <a:rPr b="0" i="1" lang="ar-SA" sz="1600" u="none" cap="none" strike="noStrike">
                <a:solidFill>
                  <a:srgbClr val="454545"/>
                </a:solidFill>
                <a:latin typeface="Noto Naskh Arabic"/>
                <a:ea typeface="Noto Naskh Arabic"/>
                <a:cs typeface="Noto Naskh Arabic"/>
                <a:sym typeface="Noto Naskh Arabic"/>
              </a:rPr>
              <a:t>كارتا ماجنا (الميثاق الأعظم) المتعلقة بالفضاء</a:t>
            </a:r>
            <a:r>
              <a:rPr b="0" i="0" lang="ar-SA" sz="1600" u="none" cap="none" strike="noStrike">
                <a:solidFill>
                  <a:srgbClr val="454545"/>
                </a:solidFill>
                <a:latin typeface="Noto Naskh Arabic"/>
                <a:ea typeface="Noto Naskh Arabic"/>
                <a:cs typeface="Noto Naskh Arabic"/>
                <a:sym typeface="Noto Naskh Arabic"/>
              </a:rPr>
              <a:t>"، وهي الصك الأساسي للقانون الدولي للفضاء الذي يُعرف رسميا باسم </a:t>
            </a:r>
            <a:r>
              <a:rPr b="0" i="0" lang="ar-SA" sz="1600" u="sng" cap="none" strike="noStrike">
                <a:solidFill>
                  <a:srgbClr val="000000"/>
                </a:solidFill>
                <a:latin typeface="Noto Naskh Arabic"/>
                <a:ea typeface="Noto Naskh Arabic"/>
                <a:cs typeface="Noto Naskh Arabic"/>
                <a:sym typeface="Noto Naskh Arabic"/>
                <a:hlinkClick r:id="rId4">
                  <a:extLst>
                    <a:ext uri="{A12FA001-AC4F-418D-AE19-62706E023703}">
                      <ahyp:hlinkClr val="tx"/>
                    </a:ext>
                  </a:extLst>
                </a:hlinkClick>
              </a:rPr>
              <a:t>معاهدة المبادئ المنظمة لأنشطة الدول في ميدان استكشاف واستخدام الفضاء الخارجي، بما في ذلك القمر والأجرام السماوية الأخرى</a:t>
            </a:r>
            <a:r>
              <a:rPr b="0" i="0" lang="ar-SA" sz="1600" u="none" cap="none" strike="noStrike">
                <a:solidFill>
                  <a:srgbClr val="454545"/>
                </a:solidFill>
                <a:latin typeface="Noto Naskh Arabic"/>
                <a:ea typeface="Noto Naskh Arabic"/>
                <a:cs typeface="Noto Naskh Arabic"/>
                <a:sym typeface="Noto Naskh Arabic"/>
              </a:rPr>
              <a:t>.</a:t>
            </a:r>
            <a:endParaRPr b="1" i="0" sz="1600" u="none" cap="none" strike="noStrike">
              <a:solidFill>
                <a:srgbClr val="3F3F3F"/>
              </a:solidFill>
              <a:latin typeface="Open Sans"/>
              <a:ea typeface="Open Sans"/>
              <a:cs typeface="Open Sans"/>
              <a:sym typeface="Open Sans"/>
            </a:endParaRPr>
          </a:p>
        </p:txBody>
      </p:sp>
      <p:sp>
        <p:nvSpPr>
          <p:cNvPr id="106" name="Google Shape;106;p7"/>
          <p:cNvSpPr txBox="1"/>
          <p:nvPr/>
        </p:nvSpPr>
        <p:spPr>
          <a:xfrm flipH="1">
            <a:off x="7629619" y="1903155"/>
            <a:ext cx="3757676"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3200" u="none" cap="none" strike="noStrike">
                <a:solidFill>
                  <a:srgbClr val="454545"/>
                </a:solidFill>
                <a:latin typeface="Arial"/>
                <a:ea typeface="Arial"/>
                <a:cs typeface="Arial"/>
                <a:sym typeface="Arial"/>
              </a:rPr>
              <a:t>معاهدة كارتا ماجنا</a:t>
            </a:r>
            <a:endParaRPr b="1" i="0" sz="2900" u="none" cap="none" strike="noStrike">
              <a:solidFill>
                <a:srgbClr val="262626"/>
              </a:solidFill>
              <a:latin typeface="Arial"/>
              <a:ea typeface="Arial"/>
              <a:cs typeface="Arial"/>
              <a:sym typeface="Arial"/>
            </a:endParaRPr>
          </a:p>
        </p:txBody>
      </p:sp>
      <p:sp>
        <p:nvSpPr>
          <p:cNvPr id="107" name="Google Shape;107;p7"/>
          <p:cNvSpPr/>
          <p:nvPr/>
        </p:nvSpPr>
        <p:spPr>
          <a:xfrm flipH="1">
            <a:off x="9620764" y="2790724"/>
            <a:ext cx="1678665" cy="54346"/>
          </a:xfrm>
          <a:prstGeom prst="rect">
            <a:avLst/>
          </a:prstGeom>
          <a:solidFill>
            <a:srgbClr val="FFB7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7"/>
          <p:cNvSpPr/>
          <p:nvPr/>
        </p:nvSpPr>
        <p:spPr>
          <a:xfrm flipH="1">
            <a:off x="9470571" y="123684"/>
            <a:ext cx="230896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1400" u="none" cap="none" strike="noStrike">
                <a:solidFill>
                  <a:schemeClr val="lt1"/>
                </a:solidFill>
                <a:latin typeface="Arial"/>
                <a:ea typeface="Arial"/>
                <a:cs typeface="Arial"/>
                <a:sym typeface="Arial"/>
              </a:rPr>
              <a:t>أسبوع الفضـاء العالمـي</a:t>
            </a:r>
            <a:endParaRPr b="1" i="0" sz="1400" u="none" cap="none" strike="noStrike">
              <a:solidFill>
                <a:schemeClr val="lt1"/>
              </a:solidFill>
              <a:latin typeface="Arial"/>
              <a:ea typeface="Arial"/>
              <a:cs typeface="Arial"/>
              <a:sym typeface="Arial"/>
            </a:endParaRPr>
          </a:p>
        </p:txBody>
      </p:sp>
      <p:sp>
        <p:nvSpPr>
          <p:cNvPr id="109" name="Google Shape;109;p7"/>
          <p:cNvSpPr txBox="1"/>
          <p:nvPr/>
        </p:nvSpPr>
        <p:spPr>
          <a:xfrm flipH="1">
            <a:off x="245197" y="119524"/>
            <a:ext cx="2369558"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الأقمــــار الاصطناعيـة تحسـن الحيــاة</a:t>
            </a:r>
            <a:endParaRPr/>
          </a:p>
        </p:txBody>
      </p:sp>
      <p:sp>
        <p:nvSpPr>
          <p:cNvPr id="110" name="Google Shape;110;p7"/>
          <p:cNvSpPr/>
          <p:nvPr/>
        </p:nvSpPr>
        <p:spPr>
          <a:xfrm flipH="1">
            <a:off x="5400613" y="123683"/>
            <a:ext cx="1914172" cy="30777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1400" u="none" cap="none" strike="noStrike">
                <a:solidFill>
                  <a:schemeClr val="lt1"/>
                </a:solidFill>
                <a:latin typeface="Arial"/>
                <a:ea typeface="Arial"/>
                <a:cs typeface="Arial"/>
                <a:sym typeface="Arial"/>
              </a:rPr>
              <a:t>08</a:t>
            </a:r>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p:nvPr/>
        </p:nvSpPr>
        <p:spPr>
          <a:xfrm flipH="1">
            <a:off x="6857758" y="3103895"/>
            <a:ext cx="4510290" cy="1530932"/>
          </a:xfrm>
          <a:prstGeom prst="rect">
            <a:avLst/>
          </a:prstGeom>
          <a:noFill/>
          <a:ln>
            <a:noFill/>
          </a:ln>
        </p:spPr>
        <p:txBody>
          <a:bodyPr anchorCtr="0" anchor="t" bIns="45700" lIns="91425" spcFirstLastPara="1" rIns="91425" wrap="square" tIns="45700">
            <a:spAutoFit/>
          </a:bodyPr>
          <a:lstStyle/>
          <a:p>
            <a:pPr indent="0" lvl="0" marL="0" marR="0" rtl="1" algn="just">
              <a:lnSpc>
                <a:spcPct val="150000"/>
              </a:lnSpc>
              <a:spcBef>
                <a:spcPts val="0"/>
              </a:spcBef>
              <a:spcAft>
                <a:spcPts val="0"/>
              </a:spcAft>
              <a:buNone/>
            </a:pPr>
            <a:r>
              <a:rPr b="0" i="0" lang="ar-SA" sz="1600" u="none" cap="none" strike="noStrike">
                <a:solidFill>
                  <a:srgbClr val="454545"/>
                </a:solidFill>
                <a:latin typeface="Noto Naskh Arabic"/>
                <a:ea typeface="Noto Naskh Arabic"/>
                <a:cs typeface="Noto Naskh Arabic"/>
                <a:sym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b="0" i="0" sz="1600" u="none" cap="none" strike="noStrike">
              <a:solidFill>
                <a:srgbClr val="3F3F3F"/>
              </a:solidFill>
              <a:latin typeface="Open Sans"/>
              <a:ea typeface="Open Sans"/>
              <a:cs typeface="Open Sans"/>
              <a:sym typeface="Open Sans"/>
            </a:endParaRPr>
          </a:p>
        </p:txBody>
      </p:sp>
      <p:sp>
        <p:nvSpPr>
          <p:cNvPr id="116" name="Google Shape;116;p8"/>
          <p:cNvSpPr txBox="1"/>
          <p:nvPr/>
        </p:nvSpPr>
        <p:spPr>
          <a:xfrm flipH="1">
            <a:off x="7052140" y="2033027"/>
            <a:ext cx="4228042"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ar-SA" sz="3200" u="none" cap="none" strike="noStrike">
                <a:solidFill>
                  <a:srgbClr val="5E5E5E"/>
                </a:solidFill>
                <a:latin typeface="Arial"/>
                <a:ea typeface="Arial"/>
                <a:cs typeface="Arial"/>
                <a:sym typeface="Arial"/>
              </a:rPr>
              <a:t>الأمم المتحدة والفضاء</a:t>
            </a:r>
            <a:endParaRPr/>
          </a:p>
        </p:txBody>
      </p:sp>
      <p:sp>
        <p:nvSpPr>
          <p:cNvPr id="117" name="Google Shape;117;p8"/>
          <p:cNvSpPr/>
          <p:nvPr/>
        </p:nvSpPr>
        <p:spPr>
          <a:xfrm flipH="1">
            <a:off x="9601517" y="2818083"/>
            <a:ext cx="1678665" cy="54346"/>
          </a:xfrm>
          <a:prstGeom prst="rect">
            <a:avLst/>
          </a:prstGeom>
          <a:solidFill>
            <a:srgbClr val="FFB70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8" name="Google Shape;118;p8"/>
          <p:cNvPicPr preferRelativeResize="0"/>
          <p:nvPr/>
        </p:nvPicPr>
        <p:blipFill rotWithShape="1">
          <a:blip r:embed="rId3">
            <a:alphaModFix/>
          </a:blip>
          <a:srcRect b="0" l="61580" r="0" t="0"/>
          <a:stretch/>
        </p:blipFill>
        <p:spPr>
          <a:xfrm>
            <a:off x="1172571" y="1702397"/>
            <a:ext cx="4228042" cy="3453205"/>
          </a:xfrm>
          <a:prstGeom prst="rect">
            <a:avLst/>
          </a:prstGeom>
          <a:noFill/>
          <a:ln>
            <a:noFill/>
          </a:ln>
        </p:spPr>
      </p:pic>
      <p:sp>
        <p:nvSpPr>
          <p:cNvPr id="119" name="Google Shape;119;p8"/>
          <p:cNvSpPr/>
          <p:nvPr/>
        </p:nvSpPr>
        <p:spPr>
          <a:xfrm flipH="1">
            <a:off x="9470571" y="123684"/>
            <a:ext cx="2308964" cy="30777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SA" sz="1400" u="none" cap="none" strike="noStrike">
                <a:solidFill>
                  <a:schemeClr val="lt1"/>
                </a:solidFill>
                <a:latin typeface="Arial"/>
                <a:ea typeface="Arial"/>
                <a:cs typeface="Arial"/>
                <a:sym typeface="Arial"/>
              </a:rPr>
              <a:t>أسبوع الفضـاء العالمـي</a:t>
            </a:r>
            <a:endParaRPr b="1" i="0" sz="1400" u="none" cap="none" strike="noStrike">
              <a:solidFill>
                <a:schemeClr val="lt1"/>
              </a:solidFill>
              <a:latin typeface="Arial"/>
              <a:ea typeface="Arial"/>
              <a:cs typeface="Arial"/>
              <a:sym typeface="Arial"/>
            </a:endParaRPr>
          </a:p>
        </p:txBody>
      </p:sp>
      <p:sp>
        <p:nvSpPr>
          <p:cNvPr id="120" name="Google Shape;120;p8"/>
          <p:cNvSpPr txBox="1"/>
          <p:nvPr/>
        </p:nvSpPr>
        <p:spPr>
          <a:xfrm flipH="1">
            <a:off x="245197" y="119524"/>
            <a:ext cx="2369558"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الأقمــــار الاصطناعيـة تحسـن الحيــاة</a:t>
            </a:r>
            <a:endParaRPr/>
          </a:p>
        </p:txBody>
      </p:sp>
      <p:sp>
        <p:nvSpPr>
          <p:cNvPr id="121" name="Google Shape;121;p8"/>
          <p:cNvSpPr/>
          <p:nvPr/>
        </p:nvSpPr>
        <p:spPr>
          <a:xfrm flipH="1">
            <a:off x="5400613" y="123683"/>
            <a:ext cx="1914172" cy="30777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1400" u="none" cap="none" strike="noStrike">
                <a:solidFill>
                  <a:schemeClr val="lt1"/>
                </a:solidFill>
                <a:latin typeface="Arial"/>
                <a:ea typeface="Arial"/>
                <a:cs typeface="Arial"/>
                <a:sym typeface="Arial"/>
              </a:rPr>
              <a:t>09</a:t>
            </a:r>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nvSpPr>
        <p:spPr>
          <a:xfrm>
            <a:off x="1199223" y="2705725"/>
            <a:ext cx="9065764" cy="144655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8800" u="none" cap="none" strike="noStrike">
                <a:solidFill>
                  <a:schemeClr val="lt1"/>
                </a:solidFill>
                <a:latin typeface="Arial"/>
                <a:ea typeface="Arial"/>
                <a:cs typeface="Arial"/>
                <a:sym typeface="Arial"/>
              </a:rPr>
              <a:t>شكـراً لكـم</a:t>
            </a:r>
            <a:endParaRPr b="1" i="0" sz="8800" u="none" cap="none" strike="noStrike">
              <a:solidFill>
                <a:schemeClr val="lt1"/>
              </a:solidFill>
              <a:latin typeface="Arial"/>
              <a:ea typeface="Arial"/>
              <a:cs typeface="Arial"/>
              <a:sym typeface="Arial"/>
            </a:endParaRPr>
          </a:p>
        </p:txBody>
      </p:sp>
      <p:sp>
        <p:nvSpPr>
          <p:cNvPr id="127" name="Google Shape;127;p9"/>
          <p:cNvSpPr txBox="1"/>
          <p:nvPr/>
        </p:nvSpPr>
        <p:spPr>
          <a:xfrm>
            <a:off x="283346" y="6419993"/>
            <a:ext cx="1125629" cy="27699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SA" sz="1200" u="none" cap="none" strike="noStrike">
                <a:solidFill>
                  <a:schemeClr val="lt1"/>
                </a:solidFill>
                <a:latin typeface="Arial"/>
                <a:ea typeface="Arial"/>
                <a:cs typeface="Arial"/>
                <a:sym typeface="Arial"/>
              </a:rPr>
              <a:t>@adrkhappt</a:t>
            </a:r>
            <a:endParaRPr/>
          </a:p>
        </p:txBody>
      </p:sp>
      <p:sp>
        <p:nvSpPr>
          <p:cNvPr id="128" name="Google Shape;128;p9"/>
          <p:cNvSpPr txBox="1"/>
          <p:nvPr/>
        </p:nvSpPr>
        <p:spPr>
          <a:xfrm>
            <a:off x="4305675" y="4420588"/>
            <a:ext cx="3702000" cy="5253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2800">
                <a:solidFill>
                  <a:srgbClr val="FFFFFF"/>
                </a:solidFill>
                <a:highlight>
                  <a:srgbClr val="000000"/>
                </a:highlight>
              </a:rPr>
              <a:t>ابتدائية ميمونة بنت الحارث</a:t>
            </a:r>
            <a:r>
              <a:rPr b="1" lang="ar-SA" sz="2000">
                <a:solidFill>
                  <a:srgbClr val="FFFFFF"/>
                </a:solidFill>
                <a:highlight>
                  <a:srgbClr val="000000"/>
                </a:highlight>
                <a:latin typeface="Arial"/>
                <a:ea typeface="Arial"/>
                <a:cs typeface="Arial"/>
                <a:sym typeface="Arial"/>
              </a:rPr>
              <a:t>/. </a:t>
            </a:r>
            <a:endParaRPr>
              <a:solidFill>
                <a:srgbClr val="FFFFFF"/>
              </a:solidFill>
              <a:highlight>
                <a:srgbClr val="000000"/>
              </a:highlight>
            </a:endParaRPr>
          </a:p>
        </p:txBody>
      </p:sp>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الاسبوع العالمي للفضاء">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2020-08-30T00:14:51Z</dcterms:created>
  <dc:creator>ادركها بوربوينت</dc:creator>
</cp:coreProperties>
</file>